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6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FA3678-414D-4CBA-91EE-C158B7BB1F42}" type="datetimeFigureOut">
              <a:rPr lang="en-US" smtClean="0"/>
              <a:pPr/>
              <a:t>04/12/2019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831E90-F74F-40A9-9FF0-6C463C71367F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831E90-F74F-40A9-9FF0-6C463C71367F}" type="slidenum">
              <a:rPr lang="en-IN" smtClean="0"/>
              <a:pPr/>
              <a:t>3</a:t>
            </a:fld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831E90-F74F-40A9-9FF0-6C463C71367F}" type="slidenum">
              <a:rPr lang="en-IN" smtClean="0"/>
              <a:pPr/>
              <a:t>32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BD5B2F6-F993-4D46-BC23-08221DD9AB90}" type="datetimeFigureOut">
              <a:rPr lang="en-US" smtClean="0"/>
              <a:pPr/>
              <a:t>04/12/2019</a:t>
            </a:fld>
            <a:endParaRPr lang="en-IN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43E3E5A-B967-4F5F-B176-73FEBA2BB7A7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D5B2F6-F993-4D46-BC23-08221DD9AB90}" type="datetimeFigureOut">
              <a:rPr lang="en-US" smtClean="0"/>
              <a:pPr/>
              <a:t>04/12/2019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3E3E5A-B967-4F5F-B176-73FEBA2BB7A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D5B2F6-F993-4D46-BC23-08221DD9AB90}" type="datetimeFigureOut">
              <a:rPr lang="en-US" smtClean="0"/>
              <a:pPr/>
              <a:t>04/12/2019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3E3E5A-B967-4F5F-B176-73FEBA2BB7A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D5B2F6-F993-4D46-BC23-08221DD9AB90}" type="datetimeFigureOut">
              <a:rPr lang="en-US" smtClean="0"/>
              <a:pPr/>
              <a:t>04/12/2019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3E3E5A-B967-4F5F-B176-73FEBA2BB7A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BD5B2F6-F993-4D46-BC23-08221DD9AB90}" type="datetimeFigureOut">
              <a:rPr lang="en-US" smtClean="0"/>
              <a:pPr/>
              <a:t>04/12/2019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43E3E5A-B967-4F5F-B176-73FEBA2BB7A7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D5B2F6-F993-4D46-BC23-08221DD9AB90}" type="datetimeFigureOut">
              <a:rPr lang="en-US" smtClean="0"/>
              <a:pPr/>
              <a:t>04/12/2019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43E3E5A-B967-4F5F-B176-73FEBA2BB7A7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D5B2F6-F993-4D46-BC23-08221DD9AB90}" type="datetimeFigureOut">
              <a:rPr lang="en-US" smtClean="0"/>
              <a:pPr/>
              <a:t>04/12/2019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43E3E5A-B967-4F5F-B176-73FEBA2BB7A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D5B2F6-F993-4D46-BC23-08221DD9AB90}" type="datetimeFigureOut">
              <a:rPr lang="en-US" smtClean="0"/>
              <a:pPr/>
              <a:t>04/12/2019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3E3E5A-B967-4F5F-B176-73FEBA2BB7A7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D5B2F6-F993-4D46-BC23-08221DD9AB90}" type="datetimeFigureOut">
              <a:rPr lang="en-US" smtClean="0"/>
              <a:pPr/>
              <a:t>04/12/2019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3E3E5A-B967-4F5F-B176-73FEBA2BB7A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BD5B2F6-F993-4D46-BC23-08221DD9AB90}" type="datetimeFigureOut">
              <a:rPr lang="en-US" smtClean="0"/>
              <a:pPr/>
              <a:t>04/12/2019</a:t>
            </a:fld>
            <a:endParaRPr lang="en-I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43E3E5A-B967-4F5F-B176-73FEBA2BB7A7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BD5B2F6-F993-4D46-BC23-08221DD9AB90}" type="datetimeFigureOut">
              <a:rPr lang="en-US" smtClean="0"/>
              <a:pPr/>
              <a:t>04/12/2019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43E3E5A-B967-4F5F-B176-73FEBA2BB7A7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DBD5B2F6-F993-4D46-BC23-08221DD9AB90}" type="datetimeFigureOut">
              <a:rPr lang="en-US" smtClean="0"/>
              <a:pPr/>
              <a:t>04/12/2019</a:t>
            </a:fld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343E3E5A-B967-4F5F-B176-73FEBA2BB7A7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Indian constitution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786190"/>
            <a:ext cx="6560234" cy="2286016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Dr. Dhoble D. B. 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Associate Professor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Department Of Political Science                             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err="1" smtClean="0">
                <a:solidFill>
                  <a:srgbClr val="FFFF00"/>
                </a:solidFill>
              </a:rPr>
              <a:t>Shri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Chhatrapati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Shivaji</a:t>
            </a:r>
            <a:r>
              <a:rPr lang="en-US" dirty="0" smtClean="0">
                <a:solidFill>
                  <a:srgbClr val="FFFF00"/>
                </a:solidFill>
              </a:rPr>
              <a:t> College, </a:t>
            </a:r>
            <a:r>
              <a:rPr lang="en-US" dirty="0" err="1" smtClean="0">
                <a:solidFill>
                  <a:srgbClr val="FFFF00"/>
                </a:solidFill>
              </a:rPr>
              <a:t>Omerga</a:t>
            </a:r>
            <a:r>
              <a:rPr lang="en-US" dirty="0" smtClean="0">
                <a:solidFill>
                  <a:srgbClr val="FFFF00"/>
                </a:solidFill>
              </a:rPr>
              <a:t>              </a:t>
            </a:r>
            <a:br>
              <a:rPr lang="en-US" dirty="0" smtClean="0">
                <a:solidFill>
                  <a:srgbClr val="FFFF00"/>
                </a:solidFill>
              </a:rPr>
            </a:b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8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The people belong to the category can get citizen by registration </a:t>
            </a:r>
          </a:p>
          <a:p>
            <a:pPr lvl="1"/>
            <a:r>
              <a:rPr lang="en-US" dirty="0" smtClean="0">
                <a:solidFill>
                  <a:srgbClr val="92D050"/>
                </a:solidFill>
              </a:rPr>
              <a:t>1.after of separation of </a:t>
            </a:r>
            <a:r>
              <a:rPr lang="en-US" dirty="0" err="1" smtClean="0">
                <a:solidFill>
                  <a:srgbClr val="92D050"/>
                </a:solidFill>
              </a:rPr>
              <a:t>india</a:t>
            </a:r>
            <a:r>
              <a:rPr lang="en-US" dirty="0" smtClean="0">
                <a:solidFill>
                  <a:srgbClr val="92D050"/>
                </a:solidFill>
              </a:rPr>
              <a:t> they are living out side </a:t>
            </a:r>
            <a:r>
              <a:rPr lang="en-US" dirty="0" err="1" smtClean="0">
                <a:solidFill>
                  <a:srgbClr val="92D050"/>
                </a:solidFill>
              </a:rPr>
              <a:t>india</a:t>
            </a:r>
            <a:r>
              <a:rPr lang="en-US" dirty="0" smtClean="0">
                <a:solidFill>
                  <a:srgbClr val="92D050"/>
                </a:solidFill>
              </a:rPr>
              <a:t> they can apply and get citizen ship by registration</a:t>
            </a:r>
          </a:p>
          <a:p>
            <a:pPr lvl="1"/>
            <a:r>
              <a:rPr lang="en-US" dirty="0" smtClean="0">
                <a:solidFill>
                  <a:srgbClr val="92D050"/>
                </a:solidFill>
              </a:rPr>
              <a:t>2.marry </a:t>
            </a:r>
            <a:r>
              <a:rPr lang="en-US" dirty="0" err="1" smtClean="0">
                <a:solidFill>
                  <a:srgbClr val="92D050"/>
                </a:solidFill>
              </a:rPr>
              <a:t>indian</a:t>
            </a:r>
            <a:r>
              <a:rPr lang="en-US" dirty="0" smtClean="0">
                <a:solidFill>
                  <a:srgbClr val="92D050"/>
                </a:solidFill>
              </a:rPr>
              <a:t> citizen and get citizen ship by registration</a:t>
            </a:r>
          </a:p>
          <a:p>
            <a:endParaRPr lang="en-US" dirty="0" smtClean="0"/>
          </a:p>
          <a:p>
            <a:pPr lvl="1"/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9(citizenship cancel)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If a person has  dual citizen ship ,if he/she declare that I can quit </a:t>
            </a:r>
            <a:r>
              <a:rPr lang="en-US" dirty="0" err="1" smtClean="0">
                <a:solidFill>
                  <a:srgbClr val="92D050"/>
                </a:solidFill>
              </a:rPr>
              <a:t>indian</a:t>
            </a:r>
            <a:r>
              <a:rPr lang="en-US" dirty="0" smtClean="0">
                <a:solidFill>
                  <a:srgbClr val="92D050"/>
                </a:solidFill>
              </a:rPr>
              <a:t> citizen ship by application then he /she can end the citizen of </a:t>
            </a:r>
            <a:r>
              <a:rPr lang="en-US" dirty="0" err="1" smtClean="0">
                <a:solidFill>
                  <a:srgbClr val="92D050"/>
                </a:solidFill>
              </a:rPr>
              <a:t>india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If  a </a:t>
            </a:r>
            <a:r>
              <a:rPr lang="en-US" dirty="0" err="1" smtClean="0">
                <a:solidFill>
                  <a:srgbClr val="92D050"/>
                </a:solidFill>
              </a:rPr>
              <a:t>indian</a:t>
            </a:r>
            <a:r>
              <a:rPr lang="en-US" dirty="0" smtClean="0">
                <a:solidFill>
                  <a:srgbClr val="92D050"/>
                </a:solidFill>
              </a:rPr>
              <a:t> citizen settles outside </a:t>
            </a:r>
            <a:r>
              <a:rPr lang="en-US" dirty="0" err="1" smtClean="0">
                <a:solidFill>
                  <a:srgbClr val="92D050"/>
                </a:solidFill>
              </a:rPr>
              <a:t>india</a:t>
            </a:r>
            <a:r>
              <a:rPr lang="en-US" dirty="0" smtClean="0">
                <a:solidFill>
                  <a:srgbClr val="92D050"/>
                </a:solidFill>
              </a:rPr>
              <a:t> for a long time automatically his /her citizen ship will go out.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If a person is doing crime  business </a:t>
            </a:r>
            <a:r>
              <a:rPr lang="en-US" dirty="0" err="1" smtClean="0">
                <a:solidFill>
                  <a:srgbClr val="92D050"/>
                </a:solidFill>
              </a:rPr>
              <a:t>ie</a:t>
            </a:r>
            <a:r>
              <a:rPr lang="en-US" dirty="0" smtClean="0">
                <a:solidFill>
                  <a:srgbClr val="92D050"/>
                </a:solidFill>
              </a:rPr>
              <a:t>.,) against law then his /her citizen ship will cancelled.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10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If  a person gets citizenship via article 5– article 8 then they can be a citizen of </a:t>
            </a:r>
            <a:r>
              <a:rPr lang="en-US" dirty="0" err="1" smtClean="0">
                <a:solidFill>
                  <a:srgbClr val="92D050"/>
                </a:solidFill>
              </a:rPr>
              <a:t>india</a:t>
            </a:r>
            <a:r>
              <a:rPr lang="en-US" dirty="0" smtClean="0">
                <a:solidFill>
                  <a:srgbClr val="92D050"/>
                </a:solidFill>
              </a:rPr>
              <a:t>  with no objection</a:t>
            </a:r>
            <a:r>
              <a:rPr lang="en-US" dirty="0" smtClean="0"/>
              <a:t>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11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Parliament only can regulate the citizenship by bringing law</a:t>
            </a:r>
          </a:p>
          <a:p>
            <a:pPr lvl="1"/>
            <a:r>
              <a:rPr lang="en-US" dirty="0" smtClean="0">
                <a:solidFill>
                  <a:srgbClr val="92D050"/>
                </a:solidFill>
              </a:rPr>
              <a:t>Below  shown 4 years </a:t>
            </a:r>
            <a:r>
              <a:rPr lang="en-US" dirty="0" err="1" smtClean="0">
                <a:solidFill>
                  <a:srgbClr val="92D050"/>
                </a:solidFill>
              </a:rPr>
              <a:t>parlinment</a:t>
            </a:r>
            <a:r>
              <a:rPr lang="en-US" dirty="0" smtClean="0">
                <a:solidFill>
                  <a:srgbClr val="92D050"/>
                </a:solidFill>
              </a:rPr>
              <a:t> bringing the changes in citizen ship laws</a:t>
            </a:r>
          </a:p>
          <a:p>
            <a:pPr lvl="1"/>
            <a:r>
              <a:rPr lang="en-US" dirty="0" smtClean="0">
                <a:solidFill>
                  <a:srgbClr val="92D050"/>
                </a:solidFill>
              </a:rPr>
              <a:t>1.1986</a:t>
            </a:r>
          </a:p>
          <a:p>
            <a:pPr lvl="1"/>
            <a:r>
              <a:rPr lang="en-US" dirty="0" smtClean="0">
                <a:solidFill>
                  <a:srgbClr val="92D050"/>
                </a:solidFill>
              </a:rPr>
              <a:t>2.1992</a:t>
            </a:r>
          </a:p>
          <a:p>
            <a:pPr lvl="1"/>
            <a:r>
              <a:rPr lang="en-US" dirty="0" smtClean="0">
                <a:solidFill>
                  <a:srgbClr val="92D050"/>
                </a:solidFill>
              </a:rPr>
              <a:t>3.2003</a:t>
            </a:r>
          </a:p>
          <a:p>
            <a:pPr lvl="1"/>
            <a:r>
              <a:rPr lang="en-US" dirty="0" smtClean="0">
                <a:solidFill>
                  <a:srgbClr val="92D050"/>
                </a:solidFill>
              </a:rPr>
              <a:t>4.2005</a:t>
            </a:r>
            <a:endParaRPr lang="en-IN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 -3(article 12-35)( fundamental rights 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92D050"/>
                </a:solidFill>
              </a:rPr>
              <a:t>Article 13:</a:t>
            </a:r>
          </a:p>
          <a:p>
            <a:pPr>
              <a:buNone/>
            </a:pPr>
            <a:r>
              <a:rPr lang="en-US" dirty="0">
                <a:solidFill>
                  <a:srgbClr val="92D050"/>
                </a:solidFill>
              </a:rPr>
              <a:t>	</a:t>
            </a:r>
            <a:r>
              <a:rPr lang="en-US" dirty="0" smtClean="0">
                <a:solidFill>
                  <a:srgbClr val="92D050"/>
                </a:solidFill>
              </a:rPr>
              <a:t>if any govt. brings law against fundamental rights of citizen then automatically that law is converted in to null and void. With the announcement of supreme court.</a:t>
            </a:r>
            <a:endParaRPr lang="en-IN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14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92D050"/>
                </a:solidFill>
              </a:rPr>
              <a:t>Infront</a:t>
            </a:r>
            <a:r>
              <a:rPr lang="en-US" dirty="0" smtClean="0">
                <a:solidFill>
                  <a:srgbClr val="92D050"/>
                </a:solidFill>
              </a:rPr>
              <a:t> of law any person should be treated  as same .(this line is taken from </a:t>
            </a:r>
            <a:r>
              <a:rPr lang="en-US" dirty="0" err="1" smtClean="0">
                <a:solidFill>
                  <a:srgbClr val="92D050"/>
                </a:solidFill>
              </a:rPr>
              <a:t>england</a:t>
            </a:r>
            <a:r>
              <a:rPr lang="en-US" dirty="0" smtClean="0">
                <a:solidFill>
                  <a:srgbClr val="92D050"/>
                </a:solidFill>
              </a:rPr>
              <a:t> constitution)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Law is higher than any one .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No one is higher than law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15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92D050"/>
                </a:solidFill>
              </a:rPr>
              <a:t>Govt</a:t>
            </a:r>
            <a:r>
              <a:rPr lang="en-US" dirty="0" smtClean="0">
                <a:solidFill>
                  <a:srgbClr val="92D050"/>
                </a:solidFill>
              </a:rPr>
              <a:t> .should not separate the citizen by religion ,caste ,sex , birth place .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Any citizen should not bar  the other citizen by religion ,caste ,</a:t>
            </a:r>
            <a:r>
              <a:rPr lang="en-US" dirty="0" err="1" smtClean="0">
                <a:solidFill>
                  <a:srgbClr val="92D050"/>
                </a:solidFill>
              </a:rPr>
              <a:t>sex,birth</a:t>
            </a:r>
            <a:r>
              <a:rPr lang="en-US" dirty="0" smtClean="0">
                <a:solidFill>
                  <a:srgbClr val="92D050"/>
                </a:solidFill>
              </a:rPr>
              <a:t> place ,when he/she enter a public place ex ., hotels </a:t>
            </a:r>
            <a:endParaRPr lang="en-IN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-16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Same opportunity should be given to all citizens of </a:t>
            </a:r>
            <a:r>
              <a:rPr lang="en-US" dirty="0" err="1" smtClean="0">
                <a:solidFill>
                  <a:srgbClr val="92D050"/>
                </a:solidFill>
              </a:rPr>
              <a:t>india</a:t>
            </a:r>
            <a:r>
              <a:rPr lang="en-US" dirty="0" smtClean="0">
                <a:solidFill>
                  <a:srgbClr val="92D050"/>
                </a:solidFill>
              </a:rPr>
              <a:t> while announcing a </a:t>
            </a:r>
            <a:r>
              <a:rPr lang="en-US" dirty="0" err="1" smtClean="0">
                <a:solidFill>
                  <a:srgbClr val="92D050"/>
                </a:solidFill>
              </a:rPr>
              <a:t>govt</a:t>
            </a:r>
            <a:r>
              <a:rPr lang="en-US" dirty="0" smtClean="0">
                <a:solidFill>
                  <a:srgbClr val="92D050"/>
                </a:solidFill>
              </a:rPr>
              <a:t> .job. For public service .should not separate by religion ,caste , sex ,birth place .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If the govt. job related to particular religion ,then that job should be given to that religion members on</a:t>
            </a:r>
            <a:r>
              <a:rPr lang="en-US" dirty="0" smtClean="0"/>
              <a:t>ly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-17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if the person is unqualified for  a position/job by </a:t>
            </a:r>
            <a:r>
              <a:rPr lang="en-US" dirty="0" err="1" smtClean="0">
                <a:solidFill>
                  <a:srgbClr val="92D050"/>
                </a:solidFill>
              </a:rPr>
              <a:t>untouchability</a:t>
            </a:r>
            <a:r>
              <a:rPr lang="en-US" dirty="0" smtClean="0">
                <a:solidFill>
                  <a:srgbClr val="92D050"/>
                </a:solidFill>
              </a:rPr>
              <a:t> then he /she is under crime and also punished</a:t>
            </a:r>
          </a:p>
          <a:p>
            <a:r>
              <a:rPr lang="en-US" dirty="0" err="1" smtClean="0">
                <a:solidFill>
                  <a:srgbClr val="92D050"/>
                </a:solidFill>
              </a:rPr>
              <a:t>Govt</a:t>
            </a:r>
            <a:r>
              <a:rPr lang="en-US" dirty="0" smtClean="0">
                <a:solidFill>
                  <a:srgbClr val="92D050"/>
                </a:solidFill>
              </a:rPr>
              <a:t> .brings two laws for abolishing </a:t>
            </a:r>
            <a:r>
              <a:rPr lang="en-US" dirty="0" err="1" smtClean="0">
                <a:solidFill>
                  <a:srgbClr val="92D050"/>
                </a:solidFill>
              </a:rPr>
              <a:t>untouchability</a:t>
            </a:r>
            <a:r>
              <a:rPr lang="en-US" dirty="0" smtClean="0">
                <a:solidFill>
                  <a:srgbClr val="92D050"/>
                </a:solidFill>
              </a:rPr>
              <a:t>.</a:t>
            </a:r>
          </a:p>
          <a:p>
            <a:pPr lvl="1"/>
            <a:r>
              <a:rPr lang="en-US" dirty="0" smtClean="0">
                <a:solidFill>
                  <a:srgbClr val="92D050"/>
                </a:solidFill>
              </a:rPr>
              <a:t>1955 ,</a:t>
            </a:r>
            <a:r>
              <a:rPr lang="en-US" dirty="0" err="1" smtClean="0">
                <a:solidFill>
                  <a:srgbClr val="92D050"/>
                </a:solidFill>
              </a:rPr>
              <a:t>untouchability</a:t>
            </a:r>
            <a:r>
              <a:rPr lang="en-US" dirty="0" smtClean="0">
                <a:solidFill>
                  <a:srgbClr val="92D050"/>
                </a:solidFill>
              </a:rPr>
              <a:t> law</a:t>
            </a:r>
          </a:p>
          <a:p>
            <a:pPr lvl="1"/>
            <a:r>
              <a:rPr lang="en-US" dirty="0" smtClean="0">
                <a:solidFill>
                  <a:srgbClr val="92D050"/>
                </a:solidFill>
              </a:rPr>
              <a:t>1976,by amendment ,name changed to rights protection law 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-18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92D050"/>
                </a:solidFill>
              </a:rPr>
              <a:t>Govt</a:t>
            </a:r>
            <a:r>
              <a:rPr lang="en-US" dirty="0" smtClean="0">
                <a:solidFill>
                  <a:srgbClr val="92D050"/>
                </a:solidFill>
              </a:rPr>
              <a:t> should not give title (</a:t>
            </a:r>
            <a:r>
              <a:rPr lang="en-US" dirty="0" err="1" smtClean="0">
                <a:solidFill>
                  <a:srgbClr val="92D050"/>
                </a:solidFill>
              </a:rPr>
              <a:t>pattam</a:t>
            </a:r>
            <a:r>
              <a:rPr lang="en-US" dirty="0" smtClean="0">
                <a:solidFill>
                  <a:srgbClr val="92D050"/>
                </a:solidFill>
              </a:rPr>
              <a:t>) to any citizen or non citizen ,other than military or education sectors .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Any citizen should not get any title from any foreign countries with </a:t>
            </a:r>
            <a:r>
              <a:rPr lang="en-US" dirty="0" err="1" smtClean="0">
                <a:solidFill>
                  <a:srgbClr val="92D050"/>
                </a:solidFill>
              </a:rPr>
              <a:t>govt.permission</a:t>
            </a:r>
            <a:endParaRPr lang="en-IN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Introduction </a:t>
            </a:r>
            <a:br>
              <a:rPr lang="en-US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It is not </a:t>
            </a:r>
            <a:r>
              <a:rPr lang="en-US" dirty="0" err="1" smtClean="0">
                <a:solidFill>
                  <a:srgbClr val="92D050"/>
                </a:solidFill>
              </a:rPr>
              <a:t>compulsary</a:t>
            </a:r>
            <a:r>
              <a:rPr lang="en-US" dirty="0" smtClean="0">
                <a:solidFill>
                  <a:srgbClr val="92D050"/>
                </a:solidFill>
              </a:rPr>
              <a:t> to law in a written manner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In </a:t>
            </a:r>
            <a:r>
              <a:rPr lang="en-US" dirty="0" err="1" smtClean="0">
                <a:solidFill>
                  <a:srgbClr val="92D050"/>
                </a:solidFill>
              </a:rPr>
              <a:t>england</a:t>
            </a:r>
            <a:r>
              <a:rPr lang="en-US" dirty="0" smtClean="0">
                <a:solidFill>
                  <a:srgbClr val="92D050"/>
                </a:solidFill>
              </a:rPr>
              <a:t>, the law is in unwritten format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Indian law is in written format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In </a:t>
            </a:r>
            <a:r>
              <a:rPr lang="en-US" dirty="0" err="1" smtClean="0">
                <a:solidFill>
                  <a:srgbClr val="92D050"/>
                </a:solidFill>
              </a:rPr>
              <a:t>england</a:t>
            </a:r>
            <a:r>
              <a:rPr lang="en-US" dirty="0">
                <a:solidFill>
                  <a:srgbClr val="92D050"/>
                </a:solidFill>
              </a:rPr>
              <a:t> </a:t>
            </a:r>
            <a:r>
              <a:rPr lang="en-US" dirty="0" smtClean="0">
                <a:solidFill>
                  <a:srgbClr val="92D050"/>
                </a:solidFill>
              </a:rPr>
              <a:t>, with the help of past events and policies as reference they are making new laws often ,so their law is in un written format</a:t>
            </a:r>
          </a:p>
          <a:p>
            <a:endParaRPr lang="en-IN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-19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>
                <a:solidFill>
                  <a:srgbClr val="92D050"/>
                </a:solidFill>
              </a:rPr>
              <a:t>19(1)(a): citizen has rights to comment</a:t>
            </a:r>
          </a:p>
          <a:p>
            <a:pPr>
              <a:buNone/>
            </a:pPr>
            <a:r>
              <a:rPr lang="en-US" sz="2800" dirty="0" smtClean="0">
                <a:solidFill>
                  <a:srgbClr val="92D050"/>
                </a:solidFill>
              </a:rPr>
              <a:t>19(2)(b):with out weapon people can gather any where</a:t>
            </a:r>
          </a:p>
          <a:p>
            <a:pPr>
              <a:buNone/>
            </a:pPr>
            <a:r>
              <a:rPr lang="en-US" sz="2800" dirty="0" smtClean="0">
                <a:solidFill>
                  <a:srgbClr val="92D050"/>
                </a:solidFill>
              </a:rPr>
              <a:t>19(3)(c):permission to start a association</a:t>
            </a:r>
          </a:p>
          <a:p>
            <a:pPr>
              <a:buNone/>
            </a:pPr>
            <a:r>
              <a:rPr lang="en-US" sz="2800" dirty="0" smtClean="0">
                <a:solidFill>
                  <a:srgbClr val="92D050"/>
                </a:solidFill>
              </a:rPr>
              <a:t>19(4)(d):all have the rights to go </a:t>
            </a:r>
            <a:r>
              <a:rPr lang="en-US" sz="2800" dirty="0" err="1" smtClean="0">
                <a:solidFill>
                  <a:srgbClr val="92D050"/>
                </a:solidFill>
              </a:rPr>
              <a:t>anywher</a:t>
            </a:r>
            <a:r>
              <a:rPr lang="en-US" sz="2800" dirty="0" smtClean="0">
                <a:solidFill>
                  <a:srgbClr val="92D050"/>
                </a:solidFill>
              </a:rPr>
              <a:t> in </a:t>
            </a:r>
            <a:r>
              <a:rPr lang="en-US" sz="2800" dirty="0" err="1" smtClean="0">
                <a:solidFill>
                  <a:srgbClr val="92D050"/>
                </a:solidFill>
              </a:rPr>
              <a:t>india</a:t>
            </a:r>
            <a:r>
              <a:rPr lang="en-US" sz="2800" dirty="0" smtClean="0">
                <a:solidFill>
                  <a:srgbClr val="92D050"/>
                </a:solidFill>
              </a:rPr>
              <a:t> without permission</a:t>
            </a:r>
          </a:p>
          <a:p>
            <a:pPr>
              <a:buNone/>
            </a:pPr>
            <a:r>
              <a:rPr lang="en-US" sz="2800" dirty="0" smtClean="0">
                <a:solidFill>
                  <a:srgbClr val="92D050"/>
                </a:solidFill>
              </a:rPr>
              <a:t>19(5)(e):all have the rights to live </a:t>
            </a:r>
            <a:r>
              <a:rPr lang="en-US" sz="2800" dirty="0" err="1" smtClean="0">
                <a:solidFill>
                  <a:srgbClr val="92D050"/>
                </a:solidFill>
              </a:rPr>
              <a:t>anywher</a:t>
            </a:r>
            <a:r>
              <a:rPr lang="en-US" sz="2800" dirty="0" smtClean="0">
                <a:solidFill>
                  <a:srgbClr val="92D050"/>
                </a:solidFill>
              </a:rPr>
              <a:t> in </a:t>
            </a:r>
            <a:r>
              <a:rPr lang="en-US" sz="2800" dirty="0" err="1" smtClean="0">
                <a:solidFill>
                  <a:srgbClr val="92D050"/>
                </a:solidFill>
              </a:rPr>
              <a:t>india</a:t>
            </a:r>
            <a:endParaRPr lang="en-US" sz="2800" dirty="0" smtClean="0">
              <a:solidFill>
                <a:srgbClr val="92D050"/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92D050"/>
                </a:solidFill>
              </a:rPr>
              <a:t>19(6)(f):all have the rights to do business ,job any </a:t>
            </a:r>
            <a:r>
              <a:rPr lang="en-US" sz="2800" dirty="0" err="1" smtClean="0">
                <a:solidFill>
                  <a:srgbClr val="92D050"/>
                </a:solidFill>
              </a:rPr>
              <a:t>wher</a:t>
            </a:r>
            <a:r>
              <a:rPr lang="en-US" sz="2800" dirty="0" smtClean="0">
                <a:solidFill>
                  <a:srgbClr val="92D050"/>
                </a:solidFill>
              </a:rPr>
              <a:t> in </a:t>
            </a:r>
            <a:r>
              <a:rPr lang="en-US" sz="2800" dirty="0" err="1" smtClean="0">
                <a:solidFill>
                  <a:srgbClr val="92D050"/>
                </a:solidFill>
              </a:rPr>
              <a:t>india</a:t>
            </a:r>
            <a:r>
              <a:rPr lang="en-US" sz="2800" dirty="0" smtClean="0">
                <a:solidFill>
                  <a:srgbClr val="92D050"/>
                </a:solidFill>
              </a:rPr>
              <a:t> 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20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If a person committed to a crime  ,then he /she is punished only with the help of current law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Person is punished one time for one crime .</a:t>
            </a:r>
            <a:endParaRPr lang="en-IN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21 a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State government should give  free education </a:t>
            </a:r>
            <a:r>
              <a:rPr lang="en-US" dirty="0" err="1" smtClean="0">
                <a:solidFill>
                  <a:srgbClr val="92D050"/>
                </a:solidFill>
              </a:rPr>
              <a:t>compulsary</a:t>
            </a:r>
            <a:r>
              <a:rPr lang="en-US" dirty="0" smtClean="0">
                <a:solidFill>
                  <a:srgbClr val="92D050"/>
                </a:solidFill>
              </a:rPr>
              <a:t> for </a:t>
            </a:r>
            <a:r>
              <a:rPr lang="en-US" dirty="0" err="1" smtClean="0">
                <a:solidFill>
                  <a:srgbClr val="92D050"/>
                </a:solidFill>
              </a:rPr>
              <a:t>childrens</a:t>
            </a:r>
            <a:r>
              <a:rPr lang="en-US" dirty="0" smtClean="0">
                <a:solidFill>
                  <a:srgbClr val="92D050"/>
                </a:solidFill>
              </a:rPr>
              <a:t> between 6-14</a:t>
            </a:r>
            <a:endParaRPr lang="en-IN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22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92D050"/>
                </a:solidFill>
              </a:rPr>
              <a:t>Before arresting the person , that person should know the reason for </a:t>
            </a:r>
            <a:r>
              <a:rPr lang="en-US" dirty="0" err="1" smtClean="0">
                <a:solidFill>
                  <a:srgbClr val="92D050"/>
                </a:solidFill>
              </a:rPr>
              <a:t>arrresting</a:t>
            </a:r>
            <a:r>
              <a:rPr lang="en-US" dirty="0" smtClean="0">
                <a:solidFill>
                  <a:srgbClr val="92D050"/>
                </a:solidFill>
              </a:rPr>
              <a:t> .</a:t>
            </a:r>
            <a:endParaRPr lang="en-IN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-23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A person should not be forced for work with less money.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If the person is committed to forced work for less money then employer is punishable</a:t>
            </a:r>
            <a:r>
              <a:rPr lang="en-US" dirty="0" smtClean="0"/>
              <a:t>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-24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92D050"/>
                </a:solidFill>
              </a:rPr>
              <a:t>Childrens</a:t>
            </a:r>
            <a:r>
              <a:rPr lang="en-US" dirty="0" smtClean="0">
                <a:solidFill>
                  <a:srgbClr val="92D050"/>
                </a:solidFill>
              </a:rPr>
              <a:t> age below 14 should not be appointed for work in industries ,mining etc.,</a:t>
            </a:r>
            <a:endParaRPr lang="en-IN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25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No bar for spreading the spiritual words of religion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26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Any  religion has the rights to keep fixed asset and moving asset by law</a:t>
            </a:r>
            <a:endParaRPr lang="en-IN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27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No people should be forced to pay religious tax for developing their religion</a:t>
            </a:r>
            <a:endParaRPr lang="en-IN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-28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92D050"/>
                </a:solidFill>
              </a:rPr>
              <a:t>Childrens</a:t>
            </a:r>
            <a:r>
              <a:rPr lang="en-US" dirty="0" smtClean="0">
                <a:solidFill>
                  <a:srgbClr val="92D050"/>
                </a:solidFill>
              </a:rPr>
              <a:t> especially school </a:t>
            </a:r>
            <a:r>
              <a:rPr lang="en-US" dirty="0" err="1" smtClean="0">
                <a:solidFill>
                  <a:srgbClr val="92D050"/>
                </a:solidFill>
              </a:rPr>
              <a:t>childrens</a:t>
            </a:r>
            <a:r>
              <a:rPr lang="en-US" dirty="0" smtClean="0">
                <a:solidFill>
                  <a:srgbClr val="92D050"/>
                </a:solidFill>
              </a:rPr>
              <a:t> should not be forced to hear spiritual words by prayer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If the religion getting subsidy from government then the religion should not spread their spiritual words in educational sector .</a:t>
            </a:r>
            <a:endParaRPr lang="en-IN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Draft </a:t>
            </a:r>
            <a:r>
              <a:rPr lang="en-US" dirty="0" err="1" smtClean="0"/>
              <a:t>commitee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Draft committee is submitted their law format on 26 nov1949.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But come in to action on 26 </a:t>
            </a:r>
            <a:r>
              <a:rPr lang="en-US" dirty="0" err="1" smtClean="0">
                <a:solidFill>
                  <a:srgbClr val="92D050"/>
                </a:solidFill>
              </a:rPr>
              <a:t>january</a:t>
            </a:r>
            <a:r>
              <a:rPr lang="en-US" dirty="0" smtClean="0">
                <a:solidFill>
                  <a:srgbClr val="92D050"/>
                </a:solidFill>
              </a:rPr>
              <a:t>  1950.this day is celebrated as our republic day.</a:t>
            </a:r>
          </a:p>
          <a:p>
            <a:endParaRPr lang="en-IN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-29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People can protect their language  ,culture by law .</a:t>
            </a:r>
            <a:endParaRPr lang="en-IN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-30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92D050"/>
                </a:solidFill>
              </a:rPr>
              <a:t>If the person belongs to sc/</a:t>
            </a:r>
            <a:r>
              <a:rPr lang="en-US" b="1" dirty="0" err="1" smtClean="0">
                <a:solidFill>
                  <a:srgbClr val="92D050"/>
                </a:solidFill>
              </a:rPr>
              <a:t>st</a:t>
            </a:r>
            <a:r>
              <a:rPr lang="en-US" b="1" dirty="0" smtClean="0">
                <a:solidFill>
                  <a:srgbClr val="92D050"/>
                </a:solidFill>
              </a:rPr>
              <a:t> then they a set up a own  institute and </a:t>
            </a:r>
            <a:r>
              <a:rPr lang="en-US" b="1" dirty="0" err="1" smtClean="0">
                <a:solidFill>
                  <a:srgbClr val="92D050"/>
                </a:solidFill>
              </a:rPr>
              <a:t>maintain.for</a:t>
            </a:r>
            <a:r>
              <a:rPr lang="en-US" b="1" dirty="0" smtClean="0">
                <a:solidFill>
                  <a:srgbClr val="92D050"/>
                </a:solidFill>
              </a:rPr>
              <a:t> doing this they a permission granted by law.</a:t>
            </a:r>
            <a:endParaRPr lang="en-IN" b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-32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If a person rights is treated wrongly then they can with stand the rights with the help of supreme court .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 -4(article 36-51)(principles 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Article :36</a:t>
            </a:r>
          </a:p>
          <a:p>
            <a:pPr lvl="1"/>
            <a:r>
              <a:rPr lang="en-US" dirty="0" smtClean="0">
                <a:solidFill>
                  <a:srgbClr val="92D050"/>
                </a:solidFill>
              </a:rPr>
              <a:t>Some directive  principles  </a:t>
            </a:r>
            <a:r>
              <a:rPr lang="en-US" dirty="0" err="1" smtClean="0">
                <a:solidFill>
                  <a:srgbClr val="92D050"/>
                </a:solidFill>
              </a:rPr>
              <a:t>explaination</a:t>
            </a:r>
            <a:r>
              <a:rPr lang="en-US" dirty="0" smtClean="0">
                <a:solidFill>
                  <a:srgbClr val="92D050"/>
                </a:solidFill>
              </a:rPr>
              <a:t> is shown in the articles</a:t>
            </a:r>
            <a:endParaRPr lang="en-IN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Article-37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Citizens rights to follow directive principles or not .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Not follow ,this is not a complaint to register to where .(not taken by law)</a:t>
            </a:r>
            <a:endParaRPr lang="en-IN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-39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92D050"/>
                </a:solidFill>
              </a:rPr>
              <a:t>Government should take measure on reducing the gender gap in wages , caring of </a:t>
            </a:r>
            <a:r>
              <a:rPr lang="en-US" dirty="0" err="1" smtClean="0">
                <a:solidFill>
                  <a:srgbClr val="92D050"/>
                </a:solidFill>
              </a:rPr>
              <a:t>childrens</a:t>
            </a:r>
            <a:r>
              <a:rPr lang="en-US" dirty="0" smtClean="0">
                <a:solidFill>
                  <a:srgbClr val="92D050"/>
                </a:solidFill>
              </a:rPr>
              <a:t> ,abolishment for </a:t>
            </a:r>
            <a:r>
              <a:rPr lang="en-US" dirty="0" err="1" smtClean="0">
                <a:solidFill>
                  <a:srgbClr val="92D050"/>
                </a:solidFill>
              </a:rPr>
              <a:t>forcement</a:t>
            </a:r>
            <a:r>
              <a:rPr lang="en-US" dirty="0" smtClean="0">
                <a:solidFill>
                  <a:srgbClr val="92D050"/>
                </a:solidFill>
              </a:rPr>
              <a:t> work with less money.</a:t>
            </a:r>
            <a:endParaRPr lang="en-IN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-39-a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Government should give free legal services to peoples</a:t>
            </a:r>
            <a:endParaRPr lang="en-IN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-40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92D050"/>
                </a:solidFill>
              </a:rPr>
              <a:t>Govt</a:t>
            </a:r>
            <a:r>
              <a:rPr lang="en-US" dirty="0" smtClean="0">
                <a:solidFill>
                  <a:srgbClr val="92D050"/>
                </a:solidFill>
              </a:rPr>
              <a:t> should </a:t>
            </a:r>
            <a:r>
              <a:rPr lang="en-US" dirty="0" err="1" smtClean="0">
                <a:solidFill>
                  <a:srgbClr val="92D050"/>
                </a:solidFill>
              </a:rPr>
              <a:t>estabilish</a:t>
            </a:r>
            <a:r>
              <a:rPr lang="en-US" dirty="0" smtClean="0">
                <a:solidFill>
                  <a:srgbClr val="92D050"/>
                </a:solidFill>
              </a:rPr>
              <a:t> autonomous body and local bodies (</a:t>
            </a:r>
            <a:r>
              <a:rPr lang="en-US" dirty="0" err="1" smtClean="0">
                <a:solidFill>
                  <a:srgbClr val="92D050"/>
                </a:solidFill>
              </a:rPr>
              <a:t>muncipalities</a:t>
            </a:r>
            <a:r>
              <a:rPr lang="en-US" dirty="0" smtClean="0">
                <a:solidFill>
                  <a:srgbClr val="92D050"/>
                </a:solidFill>
              </a:rPr>
              <a:t>) for servicing peoples</a:t>
            </a:r>
            <a:endParaRPr lang="en-IN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-41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Government should give money support to disease people , handicapped people , </a:t>
            </a:r>
            <a:r>
              <a:rPr lang="en-US" dirty="0" err="1" smtClean="0">
                <a:solidFill>
                  <a:srgbClr val="92D050"/>
                </a:solidFill>
              </a:rPr>
              <a:t>unemploymed</a:t>
            </a:r>
            <a:r>
              <a:rPr lang="en-US" dirty="0" smtClean="0">
                <a:solidFill>
                  <a:srgbClr val="92D050"/>
                </a:solidFill>
              </a:rPr>
              <a:t> people </a:t>
            </a:r>
            <a:endParaRPr lang="en-IN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42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Ladies should be treated with leave &amp; money at the time of </a:t>
            </a:r>
            <a:r>
              <a:rPr lang="en-US" dirty="0" err="1" smtClean="0">
                <a:solidFill>
                  <a:srgbClr val="92D050"/>
                </a:solidFill>
              </a:rPr>
              <a:t>pregancy</a:t>
            </a:r>
            <a:endParaRPr lang="en-IN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Indian constitution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Indian constitution is divided in to 25 parts (22parts +3new parts by amendment)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Every parts is divided in to articles 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Every articles inside rules ,regulation ,duties are given.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-43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92D050"/>
                </a:solidFill>
              </a:rPr>
              <a:t>Govt</a:t>
            </a:r>
            <a:r>
              <a:rPr lang="en-US" dirty="0" smtClean="0">
                <a:solidFill>
                  <a:srgbClr val="92D050"/>
                </a:solidFill>
              </a:rPr>
              <a:t> should take measure on improving and participation on </a:t>
            </a:r>
            <a:r>
              <a:rPr lang="en-US" dirty="0" err="1" smtClean="0">
                <a:solidFill>
                  <a:srgbClr val="92D050"/>
                </a:solidFill>
              </a:rPr>
              <a:t>bidis</a:t>
            </a:r>
            <a:r>
              <a:rPr lang="en-US" dirty="0" smtClean="0">
                <a:solidFill>
                  <a:srgbClr val="92D050"/>
                </a:solidFill>
              </a:rPr>
              <a:t> works </a:t>
            </a:r>
            <a:r>
              <a:rPr lang="en-US" dirty="0" err="1" smtClean="0">
                <a:solidFill>
                  <a:srgbClr val="92D050"/>
                </a:solidFill>
              </a:rPr>
              <a:t>et.,and</a:t>
            </a:r>
            <a:r>
              <a:rPr lang="en-US" dirty="0" smtClean="0">
                <a:solidFill>
                  <a:srgbClr val="92D050"/>
                </a:solidFill>
              </a:rPr>
              <a:t> save that workers 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-43a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92D050"/>
                </a:solidFill>
              </a:rPr>
              <a:t>Govt</a:t>
            </a:r>
            <a:r>
              <a:rPr lang="en-US" dirty="0" smtClean="0">
                <a:solidFill>
                  <a:srgbClr val="92D050"/>
                </a:solidFill>
              </a:rPr>
              <a:t> .should help employee hands  to join the administration of the employers. </a:t>
            </a:r>
            <a:endParaRPr lang="en-IN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45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92D050"/>
                </a:solidFill>
              </a:rPr>
              <a:t>Childrens</a:t>
            </a:r>
            <a:r>
              <a:rPr lang="en-US" dirty="0" smtClean="0">
                <a:solidFill>
                  <a:srgbClr val="92D050"/>
                </a:solidFill>
              </a:rPr>
              <a:t> below 14 should get free education.</a:t>
            </a:r>
            <a:endParaRPr lang="en-IN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46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Special eye to the people’s education  and  protection who are  under sc /</a:t>
            </a:r>
            <a:r>
              <a:rPr lang="en-US" dirty="0" err="1" smtClean="0">
                <a:solidFill>
                  <a:srgbClr val="92D050"/>
                </a:solidFill>
              </a:rPr>
              <a:t>st</a:t>
            </a:r>
            <a:r>
              <a:rPr lang="en-US" dirty="0" smtClean="0">
                <a:solidFill>
                  <a:srgbClr val="92D050"/>
                </a:solidFill>
              </a:rPr>
              <a:t>.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Article47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Abolish the medicines which are negative effect to the people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48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High level cows protection, animal s harassment abolishment steps should be taken by govt.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Govt. ask people to “No insert of high level technology in </a:t>
            </a:r>
            <a:r>
              <a:rPr lang="en-US" dirty="0" err="1" smtClean="0">
                <a:solidFill>
                  <a:srgbClr val="92D050"/>
                </a:solidFill>
              </a:rPr>
              <a:t>agri</a:t>
            </a:r>
            <a:r>
              <a:rPr lang="en-US" dirty="0">
                <a:solidFill>
                  <a:srgbClr val="92D050"/>
                </a:solidFill>
              </a:rPr>
              <a:t> </a:t>
            </a:r>
            <a:r>
              <a:rPr lang="en-US" dirty="0" smtClean="0">
                <a:solidFill>
                  <a:srgbClr val="92D050"/>
                </a:solidFill>
              </a:rPr>
              <a:t>“.</a:t>
            </a:r>
            <a:endParaRPr lang="en-IN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48a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92D050"/>
                </a:solidFill>
              </a:rPr>
              <a:t>Govt</a:t>
            </a:r>
            <a:r>
              <a:rPr lang="en-US" dirty="0" smtClean="0">
                <a:solidFill>
                  <a:srgbClr val="92D050"/>
                </a:solidFill>
              </a:rPr>
              <a:t> .should take measures  to protect environment and wild life</a:t>
            </a:r>
            <a:endParaRPr lang="en-IN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49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92D050"/>
                </a:solidFill>
              </a:rPr>
              <a:t>Govt</a:t>
            </a:r>
            <a:r>
              <a:rPr lang="en-US" dirty="0" smtClean="0">
                <a:solidFill>
                  <a:srgbClr val="92D050"/>
                </a:solidFill>
              </a:rPr>
              <a:t> .should take measures on protecting memorial place ,statues from death.</a:t>
            </a:r>
            <a:endParaRPr lang="en-IN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50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This article give the information that how the administration dept. is separated from financial dept.</a:t>
            </a:r>
            <a:endParaRPr lang="en-IN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51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This article tells that “ international agreement should be respected , international problems should be solved by speech”. This should be followed by government</a:t>
            </a:r>
            <a:endParaRPr lang="en-IN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-1(article 1-4)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Article 1:india the name  should be  used as combination of states and union territories .should not say one state or union as </a:t>
            </a:r>
            <a:r>
              <a:rPr lang="en-US" dirty="0" err="1" smtClean="0">
                <a:solidFill>
                  <a:srgbClr val="92D050"/>
                </a:solidFill>
              </a:rPr>
              <a:t>india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Article 2:parliament has the authority to</a:t>
            </a:r>
          </a:p>
          <a:p>
            <a:pPr>
              <a:buNone/>
            </a:pPr>
            <a:r>
              <a:rPr lang="en-US" dirty="0" err="1" smtClean="0">
                <a:solidFill>
                  <a:srgbClr val="92D050"/>
                </a:solidFill>
              </a:rPr>
              <a:t>Estabilish</a:t>
            </a:r>
            <a:r>
              <a:rPr lang="en-US" dirty="0" smtClean="0">
                <a:solidFill>
                  <a:srgbClr val="92D050"/>
                </a:solidFill>
              </a:rPr>
              <a:t> a new state inside </a:t>
            </a:r>
            <a:r>
              <a:rPr lang="en-US" dirty="0" err="1" smtClean="0">
                <a:solidFill>
                  <a:srgbClr val="92D050"/>
                </a:solidFill>
              </a:rPr>
              <a:t>india</a:t>
            </a:r>
            <a:r>
              <a:rPr lang="en-US" dirty="0" smtClean="0">
                <a:solidFill>
                  <a:srgbClr val="92D050"/>
                </a:solidFill>
              </a:rPr>
              <a:t> .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Article 3:parliament has the authority to contract or expand the state or union boundaries .(as on 2.6.14 ,there is a 29 states + 7 union territories )</a:t>
            </a:r>
          </a:p>
          <a:p>
            <a:endParaRPr lang="en-IN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 –iv a(article 51a- k) fundamental duties to citizen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51(a): respect national anthem and national flag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51(b):inducement policy for our independence should be protected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51(c):</a:t>
            </a:r>
            <a:r>
              <a:rPr lang="en-US" dirty="0" err="1" smtClean="0">
                <a:solidFill>
                  <a:srgbClr val="92D050"/>
                </a:solidFill>
              </a:rPr>
              <a:t>india</a:t>
            </a:r>
            <a:r>
              <a:rPr lang="en-US" dirty="0" smtClean="0">
                <a:solidFill>
                  <a:srgbClr val="92D050"/>
                </a:solidFill>
              </a:rPr>
              <a:t> ‘s unity is to be  maintained by govt.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51(d):protect </a:t>
            </a:r>
            <a:r>
              <a:rPr lang="en-US" dirty="0" err="1" smtClean="0">
                <a:solidFill>
                  <a:srgbClr val="92D050"/>
                </a:solidFill>
              </a:rPr>
              <a:t>indian</a:t>
            </a:r>
            <a:r>
              <a:rPr lang="en-US" dirty="0" smtClean="0">
                <a:solidFill>
                  <a:srgbClr val="92D050"/>
                </a:solidFill>
              </a:rPr>
              <a:t> nation and so do social service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51(e):women should be respected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51(f):protect our culture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51(g):</a:t>
            </a:r>
            <a:r>
              <a:rPr lang="en-US" dirty="0" err="1" smtClean="0">
                <a:solidFill>
                  <a:srgbClr val="92D050"/>
                </a:solidFill>
              </a:rPr>
              <a:t>indians</a:t>
            </a:r>
            <a:r>
              <a:rPr lang="en-US" dirty="0" smtClean="0">
                <a:solidFill>
                  <a:srgbClr val="92D050"/>
                </a:solidFill>
              </a:rPr>
              <a:t> should develop research activities ,humanity ,scientific view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51(h):lakes ,pond ,wild life should be protected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51(</a:t>
            </a:r>
            <a:r>
              <a:rPr lang="en-US" dirty="0" err="1" smtClean="0">
                <a:solidFill>
                  <a:srgbClr val="92D050"/>
                </a:solidFill>
              </a:rPr>
              <a:t>i</a:t>
            </a:r>
            <a:r>
              <a:rPr lang="en-US" dirty="0" smtClean="0">
                <a:solidFill>
                  <a:srgbClr val="92D050"/>
                </a:solidFill>
              </a:rPr>
              <a:t>):eradicate  violence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51(j):it is the duty of </a:t>
            </a:r>
            <a:r>
              <a:rPr lang="en-US" dirty="0" err="1" smtClean="0">
                <a:solidFill>
                  <a:srgbClr val="92D050"/>
                </a:solidFill>
              </a:rPr>
              <a:t>indian</a:t>
            </a:r>
            <a:r>
              <a:rPr lang="en-US" dirty="0" smtClean="0">
                <a:solidFill>
                  <a:srgbClr val="92D050"/>
                </a:solidFill>
              </a:rPr>
              <a:t> citizen to achieve </a:t>
            </a:r>
            <a:r>
              <a:rPr lang="en-US" dirty="0" err="1" smtClean="0">
                <a:solidFill>
                  <a:srgbClr val="92D050"/>
                </a:solidFill>
              </a:rPr>
              <a:t>indigineous</a:t>
            </a:r>
            <a:r>
              <a:rPr lang="en-US" dirty="0" smtClean="0">
                <a:solidFill>
                  <a:srgbClr val="92D050"/>
                </a:solidFill>
              </a:rPr>
              <a:t>  in all fields 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51(k):parents  and guardian  should  give education opportunity  to </a:t>
            </a:r>
            <a:r>
              <a:rPr lang="en-US" dirty="0" err="1" smtClean="0">
                <a:solidFill>
                  <a:srgbClr val="92D050"/>
                </a:solidFill>
              </a:rPr>
              <a:t>childrens</a:t>
            </a:r>
            <a:r>
              <a:rPr lang="en-US" dirty="0" smtClean="0">
                <a:solidFill>
                  <a:srgbClr val="92D050"/>
                </a:solidFill>
              </a:rPr>
              <a:t> below 14 years of age .</a:t>
            </a:r>
            <a:endParaRPr lang="en-IN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v( article 52-151)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N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3214678" y="2214554"/>
            <a:ext cx="17145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071934" y="3000372"/>
            <a:ext cx="17145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>
            <a:off x="1643042" y="3000372"/>
            <a:ext cx="242889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964381" y="3679033"/>
            <a:ext cx="13573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3464711" y="3679033"/>
            <a:ext cx="121444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5179223" y="3607595"/>
            <a:ext cx="121444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071538" y="4214818"/>
            <a:ext cx="1714512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Central administration 52-78</a:t>
            </a:r>
            <a:endParaRPr lang="en-IN" dirty="0"/>
          </a:p>
        </p:txBody>
      </p:sp>
      <p:sp>
        <p:nvSpPr>
          <p:cNvPr id="17" name="Rectangle 16"/>
          <p:cNvSpPr/>
          <p:nvPr/>
        </p:nvSpPr>
        <p:spPr>
          <a:xfrm>
            <a:off x="3500430" y="4286256"/>
            <a:ext cx="164307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Parliament</a:t>
            </a:r>
          </a:p>
          <a:p>
            <a:pPr algn="ctr"/>
            <a:r>
              <a:rPr lang="en-US" dirty="0" smtClean="0"/>
              <a:t>79-123</a:t>
            </a:r>
            <a:endParaRPr lang="en-IN" dirty="0"/>
          </a:p>
        </p:txBody>
      </p:sp>
      <p:sp>
        <p:nvSpPr>
          <p:cNvPr id="18" name="Rectangle 17"/>
          <p:cNvSpPr/>
          <p:nvPr/>
        </p:nvSpPr>
        <p:spPr>
          <a:xfrm>
            <a:off x="5572132" y="4143380"/>
            <a:ext cx="1928826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Judicial dept.</a:t>
            </a:r>
          </a:p>
          <a:p>
            <a:pPr algn="ctr"/>
            <a:r>
              <a:rPr lang="en-US" dirty="0" smtClean="0"/>
              <a:t>124-147</a:t>
            </a:r>
            <a:endParaRPr lang="en-IN" dirty="0"/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5857884" y="2428868"/>
            <a:ext cx="1000132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6357950" y="1714488"/>
            <a:ext cx="207170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Auditor general (148-151)</a:t>
            </a:r>
            <a:endParaRPr lang="en-IN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-52-62(president)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Article :52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India </a:t>
            </a:r>
            <a:r>
              <a:rPr lang="en-US" dirty="0" err="1" smtClean="0">
                <a:solidFill>
                  <a:srgbClr val="92D050"/>
                </a:solidFill>
              </a:rPr>
              <a:t>compulsary</a:t>
            </a:r>
            <a:r>
              <a:rPr lang="en-US" dirty="0" smtClean="0">
                <a:solidFill>
                  <a:srgbClr val="92D050"/>
                </a:solidFill>
              </a:rPr>
              <a:t> should have one president.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Article-53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President should be a head of administration of states ,head of army 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President can do his duty by straight or by officials 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President has the rights to announce war and peace in </a:t>
            </a:r>
            <a:r>
              <a:rPr lang="en-US" dirty="0" err="1" smtClean="0">
                <a:solidFill>
                  <a:srgbClr val="92D050"/>
                </a:solidFill>
              </a:rPr>
              <a:t>india</a:t>
            </a:r>
            <a:endParaRPr lang="en-US" dirty="0" smtClean="0">
              <a:solidFill>
                <a:srgbClr val="92D050"/>
              </a:solidFill>
            </a:endParaRPr>
          </a:p>
          <a:p>
            <a:r>
              <a:rPr lang="en-US" dirty="0" smtClean="0">
                <a:solidFill>
                  <a:srgbClr val="92D050"/>
                </a:solidFill>
              </a:rPr>
              <a:t>Presidents power in the army is regulate by parliament</a:t>
            </a:r>
            <a:endParaRPr lang="en-IN" dirty="0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-54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President is selected by indirect election conducted by electoral college.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Indirect election voters  : </a:t>
            </a:r>
            <a:r>
              <a:rPr lang="en-US" dirty="0" err="1" smtClean="0">
                <a:solidFill>
                  <a:srgbClr val="92D050"/>
                </a:solidFill>
              </a:rPr>
              <a:t>m.p</a:t>
            </a:r>
            <a:r>
              <a:rPr lang="en-US" dirty="0" smtClean="0">
                <a:solidFill>
                  <a:srgbClr val="92D050"/>
                </a:solidFill>
              </a:rPr>
              <a:t> of two </a:t>
            </a:r>
            <a:r>
              <a:rPr lang="en-US" dirty="0" err="1" smtClean="0">
                <a:solidFill>
                  <a:srgbClr val="92D050"/>
                </a:solidFill>
              </a:rPr>
              <a:t>sabhas</a:t>
            </a:r>
            <a:r>
              <a:rPr lang="en-US" dirty="0" smtClean="0">
                <a:solidFill>
                  <a:srgbClr val="92D050"/>
                </a:solidFill>
              </a:rPr>
              <a:t> , </a:t>
            </a:r>
            <a:r>
              <a:rPr lang="en-US" dirty="0" err="1" smtClean="0">
                <a:solidFill>
                  <a:srgbClr val="92D050"/>
                </a:solidFill>
              </a:rPr>
              <a:t>Mla</a:t>
            </a:r>
            <a:r>
              <a:rPr lang="en-US" dirty="0" smtClean="0">
                <a:solidFill>
                  <a:srgbClr val="92D050"/>
                </a:solidFill>
              </a:rPr>
              <a:t> Of States And </a:t>
            </a:r>
            <a:r>
              <a:rPr lang="en-US" dirty="0" err="1" smtClean="0">
                <a:solidFill>
                  <a:srgbClr val="92D050"/>
                </a:solidFill>
              </a:rPr>
              <a:t>Unionterritories</a:t>
            </a:r>
            <a:endParaRPr lang="en-IN" dirty="0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Article-56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Term period of president -5 years 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President give his resignation to vice president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He can serve as president up to new president arrival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If president give his resignation  ,then that matter should be informed to </a:t>
            </a:r>
            <a:r>
              <a:rPr lang="en-US" dirty="0" err="1" smtClean="0">
                <a:solidFill>
                  <a:srgbClr val="92D050"/>
                </a:solidFill>
              </a:rPr>
              <a:t>lok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err="1" smtClean="0">
                <a:solidFill>
                  <a:srgbClr val="92D050"/>
                </a:solidFill>
              </a:rPr>
              <a:t>sabha</a:t>
            </a:r>
            <a:r>
              <a:rPr lang="en-US" dirty="0" smtClean="0">
                <a:solidFill>
                  <a:srgbClr val="92D050"/>
                </a:solidFill>
              </a:rPr>
              <a:t> speaker by vice president</a:t>
            </a:r>
            <a:endParaRPr lang="en-IN" dirty="0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Article-57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N ‘no. of times citizen can participate in the president election </a:t>
            </a:r>
            <a:endParaRPr lang="en-IN" dirty="0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Article -58(qualification of president)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Should be a citizen of </a:t>
            </a:r>
            <a:r>
              <a:rPr lang="en-US" dirty="0" err="1" smtClean="0">
                <a:solidFill>
                  <a:srgbClr val="92D050"/>
                </a:solidFill>
              </a:rPr>
              <a:t>india</a:t>
            </a:r>
            <a:endParaRPr lang="en-US" dirty="0" smtClean="0">
              <a:solidFill>
                <a:srgbClr val="92D050"/>
              </a:solidFill>
            </a:endParaRPr>
          </a:p>
          <a:p>
            <a:r>
              <a:rPr lang="en-US" dirty="0" smtClean="0">
                <a:solidFill>
                  <a:srgbClr val="92D050"/>
                </a:solidFill>
              </a:rPr>
              <a:t> completed 35 years of age 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Qualified to become a member of </a:t>
            </a:r>
            <a:r>
              <a:rPr lang="en-US" dirty="0" err="1" smtClean="0">
                <a:solidFill>
                  <a:srgbClr val="92D050"/>
                </a:solidFill>
              </a:rPr>
              <a:t>lok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err="1" smtClean="0">
                <a:solidFill>
                  <a:srgbClr val="92D050"/>
                </a:solidFill>
              </a:rPr>
              <a:t>sabha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Should not hold office in the state or central government .(be a </a:t>
            </a:r>
            <a:r>
              <a:rPr lang="en-US" dirty="0" err="1" smtClean="0">
                <a:solidFill>
                  <a:srgbClr val="92D050"/>
                </a:solidFill>
              </a:rPr>
              <a:t>m.p</a:t>
            </a:r>
            <a:r>
              <a:rPr lang="en-US" dirty="0" smtClean="0">
                <a:solidFill>
                  <a:srgbClr val="92D050"/>
                </a:solidFill>
              </a:rPr>
              <a:t> ,</a:t>
            </a:r>
            <a:r>
              <a:rPr lang="en-US" dirty="0" err="1" smtClean="0">
                <a:solidFill>
                  <a:srgbClr val="92D050"/>
                </a:solidFill>
              </a:rPr>
              <a:t>mla</a:t>
            </a:r>
            <a:r>
              <a:rPr lang="en-US" dirty="0" smtClean="0">
                <a:solidFill>
                  <a:srgbClr val="92D050"/>
                </a:solidFill>
              </a:rPr>
              <a:t> ,</a:t>
            </a:r>
            <a:r>
              <a:rPr lang="en-US" dirty="0" err="1" smtClean="0">
                <a:solidFill>
                  <a:srgbClr val="92D050"/>
                </a:solidFill>
              </a:rPr>
              <a:t>v.p,governor</a:t>
            </a:r>
            <a:r>
              <a:rPr lang="en-US" dirty="0" smtClean="0">
                <a:solidFill>
                  <a:srgbClr val="92D050"/>
                </a:solidFill>
              </a:rPr>
              <a:t> is not considered</a:t>
            </a:r>
            <a:r>
              <a:rPr lang="en-US" dirty="0" smtClean="0"/>
              <a:t>)</a:t>
            </a:r>
            <a:endParaRPr lang="en-IN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-59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If he elected as a president then if he a member of </a:t>
            </a:r>
            <a:r>
              <a:rPr lang="en-US" dirty="0" err="1" smtClean="0">
                <a:solidFill>
                  <a:srgbClr val="92D050"/>
                </a:solidFill>
              </a:rPr>
              <a:t>lok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err="1" smtClean="0">
                <a:solidFill>
                  <a:srgbClr val="92D050"/>
                </a:solidFill>
              </a:rPr>
              <a:t>sabha</a:t>
            </a:r>
            <a:r>
              <a:rPr lang="en-US" dirty="0" smtClean="0">
                <a:solidFill>
                  <a:srgbClr val="92D050"/>
                </a:solidFill>
              </a:rPr>
              <a:t> ,</a:t>
            </a:r>
            <a:r>
              <a:rPr lang="en-US" dirty="0" err="1" smtClean="0">
                <a:solidFill>
                  <a:srgbClr val="92D050"/>
                </a:solidFill>
              </a:rPr>
              <a:t>rajya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err="1" smtClean="0">
                <a:solidFill>
                  <a:srgbClr val="92D050"/>
                </a:solidFill>
              </a:rPr>
              <a:t>sabha</a:t>
            </a:r>
            <a:r>
              <a:rPr lang="en-US" dirty="0" smtClean="0">
                <a:solidFill>
                  <a:srgbClr val="92D050"/>
                </a:solidFill>
              </a:rPr>
              <a:t> ,</a:t>
            </a:r>
            <a:r>
              <a:rPr lang="en-US" dirty="0" err="1" smtClean="0">
                <a:solidFill>
                  <a:srgbClr val="92D050"/>
                </a:solidFill>
              </a:rPr>
              <a:t>mla</a:t>
            </a:r>
            <a:r>
              <a:rPr lang="en-US" dirty="0" smtClean="0">
                <a:solidFill>
                  <a:srgbClr val="92D050"/>
                </a:solidFill>
              </a:rPr>
              <a:t> ,</a:t>
            </a:r>
            <a:r>
              <a:rPr lang="en-US" dirty="0" err="1" smtClean="0">
                <a:solidFill>
                  <a:srgbClr val="92D050"/>
                </a:solidFill>
              </a:rPr>
              <a:t>mlc</a:t>
            </a:r>
            <a:r>
              <a:rPr lang="en-US" dirty="0" smtClean="0">
                <a:solidFill>
                  <a:srgbClr val="92D050"/>
                </a:solidFill>
              </a:rPr>
              <a:t> means his service will go from the date of joining as president 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president salary should not  be reduced in his service period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Article 4:new </a:t>
            </a:r>
            <a:r>
              <a:rPr lang="en-US" dirty="0" err="1" smtClean="0">
                <a:solidFill>
                  <a:srgbClr val="92D050"/>
                </a:solidFill>
              </a:rPr>
              <a:t>estabilishment</a:t>
            </a:r>
            <a:r>
              <a:rPr lang="en-US" dirty="0" smtClean="0">
                <a:solidFill>
                  <a:srgbClr val="92D050"/>
                </a:solidFill>
              </a:rPr>
              <a:t> of state bill introduction be done in </a:t>
            </a:r>
            <a:r>
              <a:rPr lang="en-US" dirty="0" err="1" smtClean="0">
                <a:solidFill>
                  <a:srgbClr val="92D050"/>
                </a:solidFill>
              </a:rPr>
              <a:t>lok</a:t>
            </a:r>
            <a:r>
              <a:rPr lang="en-US" dirty="0" smtClean="0">
                <a:solidFill>
                  <a:srgbClr val="92D050"/>
                </a:solidFill>
              </a:rPr>
              <a:t> or </a:t>
            </a:r>
            <a:r>
              <a:rPr lang="en-US" dirty="0" err="1" smtClean="0">
                <a:solidFill>
                  <a:srgbClr val="92D050"/>
                </a:solidFill>
              </a:rPr>
              <a:t>rajya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err="1" smtClean="0">
                <a:solidFill>
                  <a:srgbClr val="92D050"/>
                </a:solidFill>
              </a:rPr>
              <a:t>sabha</a:t>
            </a:r>
            <a:r>
              <a:rPr lang="en-US" dirty="0" smtClean="0">
                <a:solidFill>
                  <a:srgbClr val="92D050"/>
                </a:solidFill>
              </a:rPr>
              <a:t> after president approval.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Before giving approval to the parliament ,that bill should be sent to the respective state government for their opinion 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This </a:t>
            </a:r>
            <a:r>
              <a:rPr lang="en-US" dirty="0" err="1" smtClean="0">
                <a:solidFill>
                  <a:srgbClr val="92D050"/>
                </a:solidFill>
              </a:rPr>
              <a:t>opinon</a:t>
            </a:r>
            <a:r>
              <a:rPr lang="en-US" dirty="0" smtClean="0">
                <a:solidFill>
                  <a:srgbClr val="92D050"/>
                </a:solidFill>
              </a:rPr>
              <a:t> should not control the president</a:t>
            </a:r>
          </a:p>
          <a:p>
            <a:pPr>
              <a:buNone/>
            </a:pPr>
            <a:endParaRPr lang="en-IN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-60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Supreme court judge should appoint the president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-61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>
                <a:solidFill>
                  <a:srgbClr val="92D050"/>
                </a:solidFill>
              </a:rPr>
              <a:t>President Is Taken Out From The Position  By Impeachment(against Law).</a:t>
            </a:r>
          </a:p>
          <a:p>
            <a:r>
              <a:rPr lang="en-US" sz="1800" dirty="0" smtClean="0">
                <a:solidFill>
                  <a:srgbClr val="92D050"/>
                </a:solidFill>
              </a:rPr>
              <a:t>First The Problem Bring In To </a:t>
            </a:r>
            <a:r>
              <a:rPr lang="en-US" sz="1800" dirty="0" err="1" smtClean="0">
                <a:solidFill>
                  <a:srgbClr val="92D050"/>
                </a:solidFill>
              </a:rPr>
              <a:t>Loksabha</a:t>
            </a:r>
            <a:r>
              <a:rPr lang="en-US" sz="1800" dirty="0" smtClean="0">
                <a:solidFill>
                  <a:srgbClr val="92D050"/>
                </a:solidFill>
              </a:rPr>
              <a:t> Or </a:t>
            </a:r>
            <a:r>
              <a:rPr lang="en-US" sz="1800" dirty="0" err="1" smtClean="0">
                <a:solidFill>
                  <a:srgbClr val="92D050"/>
                </a:solidFill>
              </a:rPr>
              <a:t>Rajyasabha</a:t>
            </a:r>
            <a:endParaRPr lang="en-US" sz="1800" dirty="0" smtClean="0">
              <a:solidFill>
                <a:srgbClr val="92D050"/>
              </a:solidFill>
            </a:endParaRPr>
          </a:p>
          <a:p>
            <a:r>
              <a:rPr lang="en-US" sz="1800" dirty="0" smtClean="0">
                <a:solidFill>
                  <a:srgbClr val="92D050"/>
                </a:solidFill>
              </a:rPr>
              <a:t>With Support Of ¼ Resolution Is Passed Against Problem</a:t>
            </a:r>
          </a:p>
          <a:p>
            <a:r>
              <a:rPr lang="en-US" sz="1800" dirty="0" smtClean="0">
                <a:solidFill>
                  <a:srgbClr val="92D050"/>
                </a:solidFill>
              </a:rPr>
              <a:t>Resolution Copy Send To President Before 14 Days Of next discussion</a:t>
            </a:r>
          </a:p>
          <a:p>
            <a:r>
              <a:rPr lang="en-US" sz="1800" dirty="0" smtClean="0">
                <a:solidFill>
                  <a:srgbClr val="92D050"/>
                </a:solidFill>
              </a:rPr>
              <a:t>Then Discussion Takes Place Against Resolution ,At That minute , If 2/3 Majority Support Means problem  Is accepted  .</a:t>
            </a:r>
          </a:p>
          <a:p>
            <a:r>
              <a:rPr lang="en-US" sz="1800" dirty="0" smtClean="0">
                <a:solidFill>
                  <a:srgbClr val="92D050"/>
                </a:solidFill>
              </a:rPr>
              <a:t>Then it goes to other  </a:t>
            </a:r>
            <a:r>
              <a:rPr lang="en-US" sz="1800" dirty="0" err="1" smtClean="0">
                <a:solidFill>
                  <a:srgbClr val="92D050"/>
                </a:solidFill>
              </a:rPr>
              <a:t>sabha</a:t>
            </a:r>
            <a:r>
              <a:rPr lang="en-US" sz="1800" dirty="0" smtClean="0">
                <a:solidFill>
                  <a:srgbClr val="92D050"/>
                </a:solidFill>
              </a:rPr>
              <a:t>  3/2 majority support should be </a:t>
            </a:r>
            <a:r>
              <a:rPr lang="en-US" sz="1800" dirty="0" err="1" smtClean="0">
                <a:solidFill>
                  <a:srgbClr val="92D050"/>
                </a:solidFill>
              </a:rPr>
              <a:t>there.but</a:t>
            </a:r>
            <a:r>
              <a:rPr lang="en-US" sz="1800" dirty="0" smtClean="0">
                <a:solidFill>
                  <a:srgbClr val="92D050"/>
                </a:solidFill>
              </a:rPr>
              <a:t> president has the right to explain the reason why this happened.</a:t>
            </a:r>
          </a:p>
          <a:p>
            <a:r>
              <a:rPr lang="en-US" sz="1800" dirty="0" smtClean="0">
                <a:solidFill>
                  <a:srgbClr val="92D050"/>
                </a:solidFill>
              </a:rPr>
              <a:t>From that date he is taken out.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4800" b="1" dirty="0" smtClean="0">
                <a:solidFill>
                  <a:srgbClr val="C00000"/>
                </a:solidFill>
              </a:rPr>
              <a:t>Thank You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en-US" sz="4800" b="1" dirty="0" smtClean="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 smtClean="0"/>
              <a:t>                      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dirty="0" smtClean="0"/>
              <a:t>    	</a:t>
            </a:r>
            <a:r>
              <a:rPr lang="en-US" sz="2800" dirty="0" smtClean="0">
                <a:solidFill>
                  <a:srgbClr val="99FF66"/>
                </a:solidFill>
              </a:rPr>
              <a:t>Dr</a:t>
            </a:r>
            <a:r>
              <a:rPr lang="en-US" sz="2800" dirty="0" smtClean="0">
                <a:solidFill>
                  <a:srgbClr val="99FF66"/>
                </a:solidFill>
              </a:rPr>
              <a:t>. Dhoble D. B.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 smtClean="0">
                <a:solidFill>
                  <a:srgbClr val="99FF66"/>
                </a:solidFill>
              </a:rPr>
              <a:t>	</a:t>
            </a:r>
            <a:r>
              <a:rPr lang="en-US" sz="2800" dirty="0" smtClean="0">
                <a:solidFill>
                  <a:srgbClr val="99FF66"/>
                </a:solidFill>
              </a:rPr>
              <a:t>Associate </a:t>
            </a:r>
            <a:r>
              <a:rPr lang="en-US" sz="2800" dirty="0" smtClean="0">
                <a:solidFill>
                  <a:srgbClr val="99FF66"/>
                </a:solidFill>
              </a:rPr>
              <a:t>Professor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 smtClean="0">
                <a:solidFill>
                  <a:srgbClr val="99FF66"/>
                </a:solidFill>
              </a:rPr>
              <a:t>		</a:t>
            </a:r>
            <a:r>
              <a:rPr lang="en-US" sz="2800" dirty="0" smtClean="0">
                <a:solidFill>
                  <a:srgbClr val="99FF66"/>
                </a:solidFill>
              </a:rPr>
              <a:t>Department </a:t>
            </a:r>
            <a:r>
              <a:rPr lang="en-US" sz="2800" dirty="0" smtClean="0">
                <a:solidFill>
                  <a:srgbClr val="99FF66"/>
                </a:solidFill>
              </a:rPr>
              <a:t>Of Political Science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 smtClean="0">
                <a:solidFill>
                  <a:srgbClr val="99FF66"/>
                </a:solidFill>
              </a:rPr>
              <a:t>		</a:t>
            </a:r>
            <a:r>
              <a:rPr lang="en-US" sz="2800" dirty="0" err="1" smtClean="0">
                <a:solidFill>
                  <a:srgbClr val="99FF66"/>
                </a:solidFill>
              </a:rPr>
              <a:t>Shri</a:t>
            </a:r>
            <a:r>
              <a:rPr lang="en-US" sz="2800" dirty="0" smtClean="0">
                <a:solidFill>
                  <a:srgbClr val="99FF66"/>
                </a:solidFill>
              </a:rPr>
              <a:t> </a:t>
            </a:r>
            <a:r>
              <a:rPr lang="en-US" sz="2800" dirty="0" err="1" smtClean="0">
                <a:solidFill>
                  <a:srgbClr val="99FF66"/>
                </a:solidFill>
              </a:rPr>
              <a:t>Chhatrapati</a:t>
            </a:r>
            <a:r>
              <a:rPr lang="en-US" sz="2800" dirty="0" smtClean="0">
                <a:solidFill>
                  <a:srgbClr val="99FF66"/>
                </a:solidFill>
              </a:rPr>
              <a:t> </a:t>
            </a:r>
            <a:r>
              <a:rPr lang="en-US" sz="2800" dirty="0" err="1" smtClean="0">
                <a:solidFill>
                  <a:srgbClr val="99FF66"/>
                </a:solidFill>
              </a:rPr>
              <a:t>Shivaji</a:t>
            </a:r>
            <a:r>
              <a:rPr lang="en-US" sz="2800" dirty="0" smtClean="0">
                <a:solidFill>
                  <a:srgbClr val="99FF66"/>
                </a:solidFill>
              </a:rPr>
              <a:t> College, </a:t>
            </a:r>
            <a:r>
              <a:rPr lang="en-US" sz="2800" dirty="0" err="1" smtClean="0">
                <a:solidFill>
                  <a:srgbClr val="99FF66"/>
                </a:solidFill>
              </a:rPr>
              <a:t>Omerga</a:t>
            </a:r>
            <a:r>
              <a:rPr lang="en-US" sz="2800" dirty="0" smtClean="0">
                <a:solidFill>
                  <a:srgbClr val="99FF66"/>
                </a:solidFill>
              </a:rPr>
              <a:t>             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dirty="0" smtClean="0">
                <a:solidFill>
                  <a:srgbClr val="99FF66"/>
                </a:solidFill>
              </a:rPr>
              <a:t>                 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dirty="0" smtClean="0"/>
              <a:t>                 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 -2(article 5-11)(citizenship)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Article 5:when a person born in  </a:t>
            </a:r>
            <a:r>
              <a:rPr lang="en-US" dirty="0" err="1" smtClean="0">
                <a:solidFill>
                  <a:srgbClr val="92D050"/>
                </a:solidFill>
              </a:rPr>
              <a:t>india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err="1" smtClean="0">
                <a:solidFill>
                  <a:srgbClr val="92D050"/>
                </a:solidFill>
              </a:rPr>
              <a:t>betn</a:t>
            </a:r>
            <a:r>
              <a:rPr lang="en-US" dirty="0" smtClean="0">
                <a:solidFill>
                  <a:srgbClr val="92D050"/>
                </a:solidFill>
              </a:rPr>
              <a:t> 26.1.1950 -1986 means “birth as reference he /she is a citizen of </a:t>
            </a:r>
            <a:r>
              <a:rPr lang="en-US" dirty="0" err="1" smtClean="0">
                <a:solidFill>
                  <a:srgbClr val="92D050"/>
                </a:solidFill>
              </a:rPr>
              <a:t>india</a:t>
            </a:r>
            <a:r>
              <a:rPr lang="en-US" dirty="0" smtClean="0">
                <a:solidFill>
                  <a:srgbClr val="92D050"/>
                </a:solidFill>
              </a:rPr>
              <a:t> .after  1986 some correction in law says that children parents any one should born in </a:t>
            </a:r>
            <a:r>
              <a:rPr lang="en-US" dirty="0" err="1" smtClean="0">
                <a:solidFill>
                  <a:srgbClr val="92D050"/>
                </a:solidFill>
              </a:rPr>
              <a:t>india</a:t>
            </a:r>
            <a:r>
              <a:rPr lang="en-US" dirty="0" smtClean="0">
                <a:solidFill>
                  <a:srgbClr val="92D050"/>
                </a:solidFill>
              </a:rPr>
              <a:t> .then only as birth he is a citizen of </a:t>
            </a:r>
            <a:r>
              <a:rPr lang="en-US" dirty="0" err="1" smtClean="0">
                <a:solidFill>
                  <a:srgbClr val="92D050"/>
                </a:solidFill>
              </a:rPr>
              <a:t>india</a:t>
            </a:r>
            <a:r>
              <a:rPr lang="en-US" dirty="0" smtClean="0">
                <a:solidFill>
                  <a:srgbClr val="92D050"/>
                </a:solidFill>
              </a:rPr>
              <a:t>.</a:t>
            </a:r>
            <a:endParaRPr lang="en-IN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6(citizenship by birth)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If a person born  outside </a:t>
            </a:r>
            <a:r>
              <a:rPr lang="en-US" dirty="0" err="1" smtClean="0">
                <a:solidFill>
                  <a:srgbClr val="92D050"/>
                </a:solidFill>
              </a:rPr>
              <a:t>india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err="1" smtClean="0">
                <a:solidFill>
                  <a:srgbClr val="92D050"/>
                </a:solidFill>
              </a:rPr>
              <a:t>betn</a:t>
            </a:r>
            <a:r>
              <a:rPr lang="en-US" dirty="0" smtClean="0">
                <a:solidFill>
                  <a:srgbClr val="92D050"/>
                </a:solidFill>
              </a:rPr>
              <a:t> 26.1.1950 – 1992 ,</a:t>
            </a:r>
            <a:r>
              <a:rPr lang="en-US" dirty="0" err="1" smtClean="0">
                <a:solidFill>
                  <a:srgbClr val="92D050"/>
                </a:solidFill>
              </a:rPr>
              <a:t>thenaccording</a:t>
            </a:r>
            <a:r>
              <a:rPr lang="en-US" dirty="0" smtClean="0">
                <a:solidFill>
                  <a:srgbClr val="92D050"/>
                </a:solidFill>
              </a:rPr>
              <a:t> if his /her father belongs to </a:t>
            </a:r>
            <a:r>
              <a:rPr lang="en-US" dirty="0" err="1" smtClean="0">
                <a:solidFill>
                  <a:srgbClr val="92D050"/>
                </a:solidFill>
              </a:rPr>
              <a:t>indian</a:t>
            </a:r>
            <a:r>
              <a:rPr lang="en-US" dirty="0" smtClean="0">
                <a:solidFill>
                  <a:srgbClr val="92D050"/>
                </a:solidFill>
              </a:rPr>
              <a:t> citizen ,then he /she can apply for a </a:t>
            </a:r>
            <a:r>
              <a:rPr lang="en-US" dirty="0" err="1" smtClean="0">
                <a:solidFill>
                  <a:srgbClr val="92D050"/>
                </a:solidFill>
              </a:rPr>
              <a:t>indian</a:t>
            </a:r>
            <a:r>
              <a:rPr lang="en-US" dirty="0" smtClean="0">
                <a:solidFill>
                  <a:srgbClr val="92D050"/>
                </a:solidFill>
              </a:rPr>
              <a:t> citizen and get through.</a:t>
            </a:r>
            <a:endParaRPr lang="en-IN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7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Article Say About The Peoples Who Shifted From India  To Pakistan .</a:t>
            </a:r>
            <a:endParaRPr lang="en-I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392</TotalTime>
  <Words>1903</Words>
  <Application>Microsoft Office PowerPoint</Application>
  <PresentationFormat>On-screen Show (4:3)</PresentationFormat>
  <Paragraphs>203</Paragraphs>
  <Slides>62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3" baseType="lpstr">
      <vt:lpstr>Foundry</vt:lpstr>
      <vt:lpstr>Indian constitution</vt:lpstr>
      <vt:lpstr>Introduction  </vt:lpstr>
      <vt:lpstr>Draft commitee</vt:lpstr>
      <vt:lpstr>Indian constitution</vt:lpstr>
      <vt:lpstr>Part -1(article 1-4)</vt:lpstr>
      <vt:lpstr>Slide 6</vt:lpstr>
      <vt:lpstr>Part -2(article 5-11)(citizenship)</vt:lpstr>
      <vt:lpstr>Article 6(citizenship by birth)</vt:lpstr>
      <vt:lpstr>Article 7</vt:lpstr>
      <vt:lpstr>Article 8</vt:lpstr>
      <vt:lpstr>Article 9(citizenship cancel)</vt:lpstr>
      <vt:lpstr>Article 10</vt:lpstr>
      <vt:lpstr>Article 11</vt:lpstr>
      <vt:lpstr>Part -3(article 12-35)( fundamental rights )</vt:lpstr>
      <vt:lpstr>Article 14</vt:lpstr>
      <vt:lpstr>Article 15</vt:lpstr>
      <vt:lpstr>Article -16</vt:lpstr>
      <vt:lpstr>Article -17</vt:lpstr>
      <vt:lpstr>Article -18</vt:lpstr>
      <vt:lpstr>Article -19</vt:lpstr>
      <vt:lpstr>Article 20</vt:lpstr>
      <vt:lpstr>Article 21 a </vt:lpstr>
      <vt:lpstr>Article 22</vt:lpstr>
      <vt:lpstr>Article -23</vt:lpstr>
      <vt:lpstr>Article -24</vt:lpstr>
      <vt:lpstr>Article 25</vt:lpstr>
      <vt:lpstr>Article 26</vt:lpstr>
      <vt:lpstr>Article 27</vt:lpstr>
      <vt:lpstr>Article -28</vt:lpstr>
      <vt:lpstr>Article -29</vt:lpstr>
      <vt:lpstr>Article -30</vt:lpstr>
      <vt:lpstr>Article -32</vt:lpstr>
      <vt:lpstr>Part -4(article 36-51)(principles )</vt:lpstr>
      <vt:lpstr>Article-37</vt:lpstr>
      <vt:lpstr>Article -39</vt:lpstr>
      <vt:lpstr>Article -39-a</vt:lpstr>
      <vt:lpstr>Article -40</vt:lpstr>
      <vt:lpstr>Article -41</vt:lpstr>
      <vt:lpstr>Article 42</vt:lpstr>
      <vt:lpstr>Article -43</vt:lpstr>
      <vt:lpstr>Article -43a</vt:lpstr>
      <vt:lpstr>Article 45 </vt:lpstr>
      <vt:lpstr>Article 46</vt:lpstr>
      <vt:lpstr>Article47 </vt:lpstr>
      <vt:lpstr>Article 48</vt:lpstr>
      <vt:lpstr>Article 48a</vt:lpstr>
      <vt:lpstr>Article 49</vt:lpstr>
      <vt:lpstr>Article 50</vt:lpstr>
      <vt:lpstr>Article 51</vt:lpstr>
      <vt:lpstr>Part –iv a(article 51a- k) fundamental duties to citizen</vt:lpstr>
      <vt:lpstr>Slide 51</vt:lpstr>
      <vt:lpstr>Part v( article 52-151)</vt:lpstr>
      <vt:lpstr>Article -52-62(president)</vt:lpstr>
      <vt:lpstr>Article-53</vt:lpstr>
      <vt:lpstr>Article -54 </vt:lpstr>
      <vt:lpstr>Article-56</vt:lpstr>
      <vt:lpstr>Article-57 </vt:lpstr>
      <vt:lpstr>Article -58(qualification of president)</vt:lpstr>
      <vt:lpstr>Article -59</vt:lpstr>
      <vt:lpstr>Article -60</vt:lpstr>
      <vt:lpstr>Article -61</vt:lpstr>
      <vt:lpstr>Slide 62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Indian constitution</dc:title>
  <dc:creator>ADMIN1</dc:creator>
  <cp:lastModifiedBy>Shree</cp:lastModifiedBy>
  <cp:revision>172</cp:revision>
  <dcterms:created xsi:type="dcterms:W3CDTF">2016-01-30T07:52:22Z</dcterms:created>
  <dcterms:modified xsi:type="dcterms:W3CDTF">2019-12-04T02:37:26Z</dcterms:modified>
</cp:coreProperties>
</file>